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32" r:id="rId2"/>
  </p:sldMasterIdLst>
  <p:notesMasterIdLst>
    <p:notesMasterId r:id="rId9"/>
  </p:notesMasterIdLst>
  <p:sldIdLst>
    <p:sldId id="279" r:id="rId3"/>
    <p:sldId id="366" r:id="rId4"/>
    <p:sldId id="367" r:id="rId5"/>
    <p:sldId id="370" r:id="rId6"/>
    <p:sldId id="371" r:id="rId7"/>
    <p:sldId id="363" r:id="rId8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91" autoAdjust="0"/>
  </p:normalViewPr>
  <p:slideViewPr>
    <p:cSldViewPr>
      <p:cViewPr>
        <p:scale>
          <a:sx n="50" d="100"/>
          <a:sy n="50" d="100"/>
        </p:scale>
        <p:origin x="-1374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Hoja_de_c_lculo_de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Hoja_de_c_lculo_de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9.5177578332775528E-2"/>
          <c:y val="9.445039394171198E-3"/>
          <c:w val="0.50394412334374861"/>
          <c:h val="0.99055496060582859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Accesibilidad y conectividad (13)</c:v>
                </c:pt>
                <c:pt idx="1">
                  <c:v>Productivo (11)</c:v>
                </c:pt>
                <c:pt idx="2">
                  <c:v>Territorialidad y seguridad humana (7)</c:v>
                </c:pt>
                <c:pt idx="3">
                  <c:v>Talento humano (6)</c:v>
                </c:pt>
                <c:pt idx="4">
                  <c:v>Desarrollo urbano y turístico (4)</c:v>
                </c:pt>
                <c:pt idx="5">
                  <c:v>Turismo, cultura y arte (2)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</c:v>
                </c:pt>
                <c:pt idx="1">
                  <c:v>11</c:v>
                </c:pt>
                <c:pt idx="2">
                  <c:v>7</c:v>
                </c:pt>
                <c:pt idx="3">
                  <c:v>6</c:v>
                </c:pt>
                <c:pt idx="4">
                  <c:v>4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33-0744-89AE-F47F991490BC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1653799102847628"/>
          <c:y val="7.9144611030367962E-2"/>
          <c:w val="0.37679218653935298"/>
          <c:h val="0.8417107779392641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plotArea>
      <c:layout>
        <c:manualLayout>
          <c:layoutTarget val="inner"/>
          <c:xMode val="edge"/>
          <c:yMode val="edge"/>
          <c:x val="5.1823972410157883E-2"/>
          <c:y val="3.3584852929559081E-2"/>
          <c:w val="0.44288709953610561"/>
          <c:h val="0.96641514707044096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Valores Y</c:v>
                </c:pt>
              </c:strCache>
            </c:strRef>
          </c:tx>
          <c:explosion val="3"/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Hoja1!$A$2:$A$12</c:f>
              <c:strCache>
                <c:ptCount val="11"/>
                <c:pt idx="0">
                  <c:v>Otras Instituciones (9)</c:v>
                </c:pt>
                <c:pt idx="1">
                  <c:v>Municipalidad Matina (6)</c:v>
                </c:pt>
                <c:pt idx="2">
                  <c:v>Municipalidad de Limón(5)</c:v>
                </c:pt>
                <c:pt idx="3">
                  <c:v>Municipalidad de Siquirres (5)</c:v>
                </c:pt>
                <c:pt idx="4">
                  <c:v>Municipalidad de Pococí (4)</c:v>
                </c:pt>
                <c:pt idx="5">
                  <c:v>Municipalidad de Guácimo (4)*</c:v>
                </c:pt>
                <c:pt idx="6">
                  <c:v>Federaciones y cámaras (3)</c:v>
                </c:pt>
                <c:pt idx="7">
                  <c:v>Ciudadanía (3)*</c:v>
                </c:pt>
                <c:pt idx="8">
                  <c:v>Municipalidad de Talamanca (2)</c:v>
                </c:pt>
                <c:pt idx="9">
                  <c:v>JAPDEVA (1)</c:v>
                </c:pt>
                <c:pt idx="10">
                  <c:v>Aviación civil (1)</c:v>
                </c:pt>
              </c:strCache>
            </c:strRef>
          </c:cat>
          <c:val>
            <c:numRef>
              <c:f>Hoja1!$B$2:$B$12</c:f>
              <c:numCache>
                <c:formatCode>General</c:formatCode>
                <c:ptCount val="11"/>
                <c:pt idx="0">
                  <c:v>9</c:v>
                </c:pt>
                <c:pt idx="1">
                  <c:v>6</c:v>
                </c:pt>
                <c:pt idx="2">
                  <c:v>5</c:v>
                </c:pt>
                <c:pt idx="3">
                  <c:v>5</c:v>
                </c:pt>
                <c:pt idx="4">
                  <c:v>4</c:v>
                </c:pt>
                <c:pt idx="5">
                  <c:v>4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20-2B49-BC6F-A029981D6997}"/>
            </c:ext>
          </c:extLst>
        </c:ser>
        <c:dLbls>
          <c:showPercent val="1"/>
        </c:dLbls>
        <c:firstSliceAng val="151"/>
        <c:holeSize val="50"/>
      </c:doughnutChart>
    </c:plotArea>
    <c:legend>
      <c:legendPos val="r"/>
      <c:layout>
        <c:manualLayout>
          <c:xMode val="edge"/>
          <c:yMode val="edge"/>
          <c:x val="0.56399415322538071"/>
          <c:y val="3.6445322118008119E-2"/>
          <c:w val="0.42929371850496767"/>
          <c:h val="0.88561121722170855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0.36846373645558655"/>
          <c:y val="2.8122822533097482E-2"/>
          <c:w val="0.60141361844148877"/>
          <c:h val="0.78985211091458074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Ficha entregada (24)</c:v>
                </c:pt>
                <c:pt idx="1">
                  <c:v>Idea (12)</c:v>
                </c:pt>
                <c:pt idx="2">
                  <c:v>Información (Pendiente Ficha) (6)</c:v>
                </c:pt>
                <c:pt idx="3">
                  <c:v>Perfil (1)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24</c:v>
                </c:pt>
                <c:pt idx="1">
                  <c:v>12</c:v>
                </c:pt>
                <c:pt idx="2">
                  <c:v>6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F7-B644-B57D-0EC99CC273BD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1.7529231445939287E-4"/>
          <c:y val="2.6862125029032888E-2"/>
          <c:w val="0.35536159247611926"/>
          <c:h val="0.6701226974683325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plotArea>
      <c:layout>
        <c:manualLayout>
          <c:layoutTarget val="inner"/>
          <c:xMode val="edge"/>
          <c:yMode val="edge"/>
          <c:x val="0.10192509185842596"/>
          <c:y val="5.7108760007062054E-2"/>
          <c:w val="0.52964034107260116"/>
          <c:h val="0.942891239992938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Completas (18)</c:v>
                </c:pt>
                <c:pt idx="1">
                  <c:v>Parciales (6)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</c:v>
                </c:pt>
                <c:pt idx="1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FC-8C4C-8BF3-F5BAD873E2CA}"/>
            </c:ext>
          </c:extLst>
        </c:ser>
        <c:dLbls>
          <c:showPercent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63126155683138951"/>
          <c:y val="0.30269684285087051"/>
          <c:w val="0.36595764893307492"/>
          <c:h val="0.6953741872551416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0.26472</cdr:x>
      <cdr:y>0.41311</cdr:y>
    </cdr:from>
    <cdr:to>
      <cdr:x>0.4349</cdr:x>
      <cdr:y>0.71606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024336" y="2160240"/>
          <a:ext cx="194421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ES" sz="3200" b="1" dirty="0" smtClean="0"/>
            <a:t>TOTAL</a:t>
          </a:r>
        </a:p>
        <a:p xmlns:a="http://schemas.openxmlformats.org/drawingml/2006/main">
          <a:pPr algn="ctr"/>
          <a:r>
            <a:rPr lang="es-ES" sz="3200" b="1" dirty="0" smtClean="0"/>
            <a:t>43</a:t>
          </a:r>
          <a:endParaRPr lang="es-ES" sz="32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0.18394</cdr:x>
      <cdr:y>0.39627</cdr:y>
    </cdr:from>
    <cdr:to>
      <cdr:x>0.3552</cdr:x>
      <cdr:y>0.70077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088232" y="2061675"/>
          <a:ext cx="194421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ES" sz="3200" b="1" dirty="0" smtClean="0"/>
            <a:t>TOTAL</a:t>
          </a:r>
        </a:p>
        <a:p xmlns:a="http://schemas.openxmlformats.org/drawingml/2006/main">
          <a:pPr algn="ctr"/>
          <a:r>
            <a:rPr lang="es-ES" sz="3200" b="1" dirty="0" smtClean="0"/>
            <a:t>43</a:t>
          </a:r>
          <a:endParaRPr lang="es-ES" sz="3200" b="1" dirty="0"/>
        </a:p>
      </cdr:txBody>
    </cdr:sp>
  </cdr:relSizeAnchor>
  <cdr:relSizeAnchor xmlns:cdr="http://schemas.openxmlformats.org/drawingml/2006/chartDrawing">
    <cdr:from>
      <cdr:x>0.60892</cdr:x>
      <cdr:y>0.82424</cdr:y>
    </cdr:from>
    <cdr:to>
      <cdr:x>0.68946</cdr:x>
      <cdr:y>1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912768" y="501400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0.666</cdr:x>
      <cdr:y>0.92222</cdr:y>
    </cdr:from>
    <cdr:to>
      <cdr:x>0.9324</cdr:x>
      <cdr:y>1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7560840" y="4797979"/>
          <a:ext cx="3024336" cy="4046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ES" sz="1200" b="1" dirty="0" smtClean="0">
              <a:solidFill>
                <a:schemeClr val="bg1">
                  <a:lumMod val="50000"/>
                </a:schemeClr>
              </a:solidFill>
            </a:rPr>
            <a:t>* Se presentan ideas </a:t>
          </a:r>
          <a:endParaRPr lang="es-ES" sz="1200" b="1" dirty="0">
            <a:solidFill>
              <a:schemeClr val="bg1">
                <a:lumMod val="50000"/>
              </a:schemeClr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0.53061</cdr:x>
      <cdr:y>0.32163</cdr:y>
    </cdr:from>
    <cdr:to>
      <cdr:x>0.80612</cdr:x>
      <cdr:y>0.61646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3744416" y="1728192"/>
          <a:ext cx="1944216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ES" sz="3200" b="1" dirty="0" smtClean="0"/>
            <a:t>TOTAL</a:t>
          </a:r>
        </a:p>
        <a:p xmlns:a="http://schemas.openxmlformats.org/drawingml/2006/main">
          <a:pPr algn="ctr"/>
          <a:r>
            <a:rPr lang="es-ES" sz="3200" b="1" dirty="0" smtClean="0"/>
            <a:t>43</a:t>
          </a:r>
          <a:endParaRPr lang="es-ES" sz="3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0.24642</cdr:x>
      <cdr:y>0.37276</cdr:y>
    </cdr:from>
    <cdr:to>
      <cdr:x>0.4754</cdr:x>
      <cdr:y>0.78039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239912" y="1053563"/>
          <a:ext cx="1152128" cy="1152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s-ES" sz="2400" b="1" dirty="0" smtClean="0"/>
            <a:t>TOTAL</a:t>
          </a:r>
        </a:p>
        <a:p xmlns:a="http://schemas.openxmlformats.org/drawingml/2006/main">
          <a:pPr algn="ctr"/>
          <a:r>
            <a:rPr lang="es-ES" sz="2400" b="1" dirty="0" smtClean="0"/>
            <a:t>24</a:t>
          </a:r>
          <a:endParaRPr lang="es-ES" sz="2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0AEC4-BB37-4A22-BCF3-730ED922DBFA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5156B-A7E0-419A-B8C6-2B022C47E989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1542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9AECB-A677-43A7-BCBB-A4497CCD25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26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9AECB-A677-43A7-BCBB-A4497CCD25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26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59AECB-A677-43A7-BCBB-A4497CCD25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1026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528625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0496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318454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198B3B-E882-914E-A408-590D0FBE7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4CDAE5-CDEE-274F-819A-20A2B617C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616E797-1A30-48D2-903E-C17F5D146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993E0-FF5D-4560-8800-3662E6FCBA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3182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600A6E5-735D-4AAF-9558-770803A9F2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" r="93124"/>
          <a:stretch>
            <a:fillRect/>
          </a:stretch>
        </p:blipFill>
        <p:spPr bwMode="auto">
          <a:xfrm>
            <a:off x="0" y="0"/>
            <a:ext cx="76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F08B09C-FDB6-476E-B991-6BFDA6CEFB48}"/>
              </a:ext>
            </a:extLst>
          </p:cNvPr>
          <p:cNvSpPr/>
          <p:nvPr userDrawn="1"/>
        </p:nvSpPr>
        <p:spPr>
          <a:xfrm>
            <a:off x="0" y="6176963"/>
            <a:ext cx="760413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CCB4C-2502-564F-B15D-108D2AD16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821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C0B6DC-FE00-8942-B0F5-E422BF84F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586ED2-9A48-4CB3-A64E-28096993D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85E52-4DA8-4D4D-84D9-0736A8936BA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7484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9FE9C7-A18E-DD47-8F88-DE310C9E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2DC1FD-292F-3B4C-B67C-CA234472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0462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xmlns="" id="{BD6FFFBF-AA9C-4C3E-9B2C-02CFB93C96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" r="93124"/>
          <a:stretch>
            <a:fillRect/>
          </a:stretch>
        </p:blipFill>
        <p:spPr bwMode="auto">
          <a:xfrm>
            <a:off x="0" y="0"/>
            <a:ext cx="76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1C28A7C-3F93-4AC7-988E-DA5A45CB7EF8}"/>
              </a:ext>
            </a:extLst>
          </p:cNvPr>
          <p:cNvSpPr/>
          <p:nvPr userDrawn="1"/>
        </p:nvSpPr>
        <p:spPr>
          <a:xfrm>
            <a:off x="0" y="6176963"/>
            <a:ext cx="760413" cy="68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DD5A1C-B3E8-0842-9298-595CD538E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46B78F4-9E22-4480-B5AF-B335ADD34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8525-4F8A-46B2-9D5E-1F56D3ED80B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994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B96C49C0-E9FD-478D-9B94-7BB926C017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28AB-67EA-4484-9F1D-9E3C8EACD1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5965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4512"/>
            <a:ext cx="10972800" cy="623627"/>
          </a:xfrm>
        </p:spPr>
        <p:txBody>
          <a:bodyPr>
            <a:normAutofit/>
          </a:bodyPr>
          <a:lstStyle>
            <a:lvl1pPr algn="l">
              <a:defRPr sz="3067" cap="none">
                <a:solidFill>
                  <a:srgbClr val="1086C1"/>
                </a:solidFill>
                <a:latin typeface="Gotham Light"/>
                <a:cs typeface="Gotham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85502"/>
            <a:ext cx="10972800" cy="4324068"/>
          </a:xfrm>
        </p:spPr>
        <p:txBody>
          <a:bodyPr>
            <a:normAutofit/>
          </a:bodyPr>
          <a:lstStyle>
            <a:lvl1pPr>
              <a:buClr>
                <a:srgbClr val="1086C1"/>
              </a:buClr>
              <a:defRPr sz="30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>
              <a:defRPr sz="30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>
              <a:defRPr sz="30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>
              <a:defRPr sz="30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>
              <a:defRPr sz="3067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554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7340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15886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2160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360905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57622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41071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400657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006086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238523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08870-8399-4871-9088-743551CCF912}" type="datetimeFigureOut">
              <a:rPr lang="es-CR" smtClean="0"/>
              <a:pPr/>
              <a:t>28/8/2020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9F57-83CA-41A0-9417-4C2112B07DF0}" type="slidenum">
              <a:rPr lang="es-CR" smtClean="0"/>
              <a:pPr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xmlns="" val="128091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E0011A11-4443-43C0-9005-8C7C7D68F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91821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A33F45F2-72D5-4B19-8780-B82CE7DD6B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821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CR"/>
              <a:t>Edit Master text styles</a:t>
            </a:r>
          </a:p>
          <a:p>
            <a:pPr lvl="1"/>
            <a:r>
              <a:rPr lang="en-US" altLang="es-CR"/>
              <a:t>Second level</a:t>
            </a:r>
          </a:p>
          <a:p>
            <a:pPr lvl="2"/>
            <a:r>
              <a:rPr lang="en-US" altLang="es-CR"/>
              <a:t>Third level</a:t>
            </a:r>
          </a:p>
          <a:p>
            <a:pPr lvl="3"/>
            <a:r>
              <a:rPr lang="en-US" altLang="es-CR"/>
              <a:t>Fourth level</a:t>
            </a:r>
          </a:p>
          <a:p>
            <a:pPr lvl="4"/>
            <a:r>
              <a:rPr lang="en-US" altLang="es-CR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FB58E5-B84F-5140-BC96-4104F9E99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138" y="6356350"/>
            <a:ext cx="549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venir" panose="02000503020000020003" pitchFamily="2" charset="0"/>
              </a:defRPr>
            </a:lvl1pPr>
          </a:lstStyle>
          <a:p>
            <a:pPr>
              <a:defRPr/>
            </a:pPr>
            <a:fld id="{D151081C-9EB9-44EC-AA7C-5C74C1C84F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18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70AD47"/>
          </a:solidFill>
          <a:latin typeface="Avenir" panose="02000503020000020003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70AD47"/>
          </a:solidFill>
          <a:latin typeface="Avenir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venir" panose="02000503020000020003" pitchFamily="2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venir" panose="02000503020000020003" pitchFamily="2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venir" panose="02000503020000020003" pitchFamily="2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venir" panose="02000503020000020003" pitchFamily="2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2"/>
          </a:solidFill>
          <a:latin typeface="Avenir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/>
          </p:cNvSpPr>
          <p:nvPr/>
        </p:nvSpPr>
        <p:spPr>
          <a:xfrm>
            <a:off x="839416" y="476672"/>
            <a:ext cx="11352584" cy="115212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R" dirty="0" smtClean="0">
                <a:solidFill>
                  <a:srgbClr val="0070C0"/>
                </a:solidFill>
              </a:rPr>
              <a:t>Presentación de propuestas:</a:t>
            </a:r>
          </a:p>
          <a:p>
            <a:r>
              <a:rPr lang="es-CR" dirty="0" smtClean="0">
                <a:solidFill>
                  <a:srgbClr val="0070C0"/>
                </a:solidFill>
              </a:rPr>
              <a:t>Iniciativas, perfiles y fichas de proyectos</a:t>
            </a:r>
            <a:endParaRPr lang="es-CR" dirty="0">
              <a:solidFill>
                <a:srgbClr val="0070C0"/>
              </a:solidFill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xmlns="" id="{F930BCDB-697F-45DC-86A7-C39942634CBB}"/>
              </a:ext>
            </a:extLst>
          </p:cNvPr>
          <p:cNvSpPr/>
          <p:nvPr/>
        </p:nvSpPr>
        <p:spPr>
          <a:xfrm>
            <a:off x="10045731" y="4601627"/>
            <a:ext cx="2637348" cy="2442288"/>
          </a:xfrm>
          <a:custGeom>
            <a:avLst/>
            <a:gdLst>
              <a:gd name="connsiteX0" fmla="*/ 1389476 w 2071829"/>
              <a:gd name="connsiteY0" fmla="*/ 0 h 1943829"/>
              <a:gd name="connsiteX1" fmla="*/ 2051783 w 2071829"/>
              <a:gd name="connsiteY1" fmla="*/ 167703 h 1943829"/>
              <a:gd name="connsiteX2" fmla="*/ 2071829 w 2071829"/>
              <a:gd name="connsiteY2" fmla="*/ 179881 h 1943829"/>
              <a:gd name="connsiteX3" fmla="*/ 2071829 w 2071829"/>
              <a:gd name="connsiteY3" fmla="*/ 1943829 h 1943829"/>
              <a:gd name="connsiteX4" fmla="*/ 115698 w 2071829"/>
              <a:gd name="connsiteY4" fmla="*/ 1943829 h 1943829"/>
              <a:gd name="connsiteX5" fmla="*/ 109192 w 2071829"/>
              <a:gd name="connsiteY5" fmla="*/ 1930323 h 1943829"/>
              <a:gd name="connsiteX6" fmla="*/ 0 w 2071829"/>
              <a:gd name="connsiteY6" fmla="*/ 1389476 h 1943829"/>
              <a:gd name="connsiteX7" fmla="*/ 1389476 w 2071829"/>
              <a:gd name="connsiteY7" fmla="*/ 0 h 19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829" h="1943829">
                <a:moveTo>
                  <a:pt x="1389476" y="0"/>
                </a:moveTo>
                <a:cubicBezTo>
                  <a:pt x="1629284" y="0"/>
                  <a:pt x="1854903" y="60751"/>
                  <a:pt x="2051783" y="167703"/>
                </a:cubicBezTo>
                <a:lnTo>
                  <a:pt x="2071829" y="179881"/>
                </a:lnTo>
                <a:lnTo>
                  <a:pt x="2071829" y="1943829"/>
                </a:lnTo>
                <a:lnTo>
                  <a:pt x="115698" y="1943829"/>
                </a:lnTo>
                <a:lnTo>
                  <a:pt x="109192" y="1930323"/>
                </a:lnTo>
                <a:cubicBezTo>
                  <a:pt x="38881" y="1764088"/>
                  <a:pt x="0" y="1581323"/>
                  <a:pt x="0" y="1389476"/>
                </a:cubicBezTo>
                <a:cubicBezTo>
                  <a:pt x="0" y="622090"/>
                  <a:pt x="622090" y="0"/>
                  <a:pt x="1389476" y="0"/>
                </a:cubicBezTo>
                <a:close/>
              </a:path>
            </a:pathLst>
          </a:cu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1" name="Picture 50" descr="http://www.japdeva.go.cr/images/japdeva_logo.png">
            <a:extLst>
              <a:ext uri="{FF2B5EF4-FFF2-40B4-BE49-F238E27FC236}">
                <a16:creationId xmlns:a16="http://schemas.microsoft.com/office/drawing/2014/main" xmlns="" id="{B9852225-5E32-4BC1-A94B-2DB18D54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9705" y="175987"/>
            <a:ext cx="3203054" cy="7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Gráfico"/>
          <p:cNvGraphicFramePr/>
          <p:nvPr/>
        </p:nvGraphicFramePr>
        <p:xfrm>
          <a:off x="767408" y="1628800"/>
          <a:ext cx="11424592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32740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/>
          </p:cNvSpPr>
          <p:nvPr/>
        </p:nvSpPr>
        <p:spPr>
          <a:xfrm>
            <a:off x="839416" y="836712"/>
            <a:ext cx="10259171" cy="569775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s-CR" sz="2800" dirty="0">
              <a:solidFill>
                <a:srgbClr val="002060"/>
              </a:solidFill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xmlns="" id="{F930BCDB-697F-45DC-86A7-C39942634CBB}"/>
              </a:ext>
            </a:extLst>
          </p:cNvPr>
          <p:cNvSpPr/>
          <p:nvPr/>
        </p:nvSpPr>
        <p:spPr>
          <a:xfrm>
            <a:off x="10045731" y="4601627"/>
            <a:ext cx="2637348" cy="2442288"/>
          </a:xfrm>
          <a:custGeom>
            <a:avLst/>
            <a:gdLst>
              <a:gd name="connsiteX0" fmla="*/ 1389476 w 2071829"/>
              <a:gd name="connsiteY0" fmla="*/ 0 h 1943829"/>
              <a:gd name="connsiteX1" fmla="*/ 2051783 w 2071829"/>
              <a:gd name="connsiteY1" fmla="*/ 167703 h 1943829"/>
              <a:gd name="connsiteX2" fmla="*/ 2071829 w 2071829"/>
              <a:gd name="connsiteY2" fmla="*/ 179881 h 1943829"/>
              <a:gd name="connsiteX3" fmla="*/ 2071829 w 2071829"/>
              <a:gd name="connsiteY3" fmla="*/ 1943829 h 1943829"/>
              <a:gd name="connsiteX4" fmla="*/ 115698 w 2071829"/>
              <a:gd name="connsiteY4" fmla="*/ 1943829 h 1943829"/>
              <a:gd name="connsiteX5" fmla="*/ 109192 w 2071829"/>
              <a:gd name="connsiteY5" fmla="*/ 1930323 h 1943829"/>
              <a:gd name="connsiteX6" fmla="*/ 0 w 2071829"/>
              <a:gd name="connsiteY6" fmla="*/ 1389476 h 1943829"/>
              <a:gd name="connsiteX7" fmla="*/ 1389476 w 2071829"/>
              <a:gd name="connsiteY7" fmla="*/ 0 h 19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829" h="1943829">
                <a:moveTo>
                  <a:pt x="1389476" y="0"/>
                </a:moveTo>
                <a:cubicBezTo>
                  <a:pt x="1629284" y="0"/>
                  <a:pt x="1854903" y="60751"/>
                  <a:pt x="2051783" y="167703"/>
                </a:cubicBezTo>
                <a:lnTo>
                  <a:pt x="2071829" y="179881"/>
                </a:lnTo>
                <a:lnTo>
                  <a:pt x="2071829" y="1943829"/>
                </a:lnTo>
                <a:lnTo>
                  <a:pt x="115698" y="1943829"/>
                </a:lnTo>
                <a:lnTo>
                  <a:pt x="109192" y="1930323"/>
                </a:lnTo>
                <a:cubicBezTo>
                  <a:pt x="38881" y="1764088"/>
                  <a:pt x="0" y="1581323"/>
                  <a:pt x="0" y="1389476"/>
                </a:cubicBezTo>
                <a:cubicBezTo>
                  <a:pt x="0" y="622090"/>
                  <a:pt x="622090" y="0"/>
                  <a:pt x="1389476" y="0"/>
                </a:cubicBezTo>
                <a:close/>
              </a:path>
            </a:pathLst>
          </a:cu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1" name="Picture 50" descr="http://www.japdeva.go.cr/images/japdeva_logo.png">
            <a:extLst>
              <a:ext uri="{FF2B5EF4-FFF2-40B4-BE49-F238E27FC236}">
                <a16:creationId xmlns:a16="http://schemas.microsoft.com/office/drawing/2014/main" xmlns="" id="{B9852225-5E32-4BC1-A94B-2DB18D54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9705" y="175987"/>
            <a:ext cx="3203054" cy="7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Gráfico"/>
          <p:cNvGraphicFramePr/>
          <p:nvPr/>
        </p:nvGraphicFramePr>
        <p:xfrm>
          <a:off x="839416" y="1655357"/>
          <a:ext cx="11352584" cy="5202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39416" y="836712"/>
            <a:ext cx="11352584" cy="79208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R" dirty="0" smtClean="0">
                <a:solidFill>
                  <a:srgbClr val="0070C0"/>
                </a:solidFill>
              </a:rPr>
              <a:t>Proponentes</a:t>
            </a:r>
            <a:endParaRPr lang="es-C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740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/>
          </p:cNvSpPr>
          <p:nvPr/>
        </p:nvSpPr>
        <p:spPr>
          <a:xfrm>
            <a:off x="839416" y="836712"/>
            <a:ext cx="10259171" cy="569775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R" dirty="0">
                <a:solidFill>
                  <a:srgbClr val="0070C0"/>
                </a:solidFill>
              </a:rPr>
              <a:t>Estado de las </a:t>
            </a:r>
            <a:r>
              <a:rPr lang="es-CR" dirty="0" smtClean="0">
                <a:solidFill>
                  <a:srgbClr val="0070C0"/>
                </a:solidFill>
              </a:rPr>
              <a:t>Propuestas</a:t>
            </a:r>
            <a:endParaRPr lang="es-CR" dirty="0">
              <a:solidFill>
                <a:srgbClr val="0070C0"/>
              </a:solidFill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xmlns="" id="{F930BCDB-697F-45DC-86A7-C39942634CBB}"/>
              </a:ext>
            </a:extLst>
          </p:cNvPr>
          <p:cNvSpPr/>
          <p:nvPr/>
        </p:nvSpPr>
        <p:spPr>
          <a:xfrm>
            <a:off x="10045731" y="4601627"/>
            <a:ext cx="2637348" cy="2442288"/>
          </a:xfrm>
          <a:custGeom>
            <a:avLst/>
            <a:gdLst>
              <a:gd name="connsiteX0" fmla="*/ 1389476 w 2071829"/>
              <a:gd name="connsiteY0" fmla="*/ 0 h 1943829"/>
              <a:gd name="connsiteX1" fmla="*/ 2051783 w 2071829"/>
              <a:gd name="connsiteY1" fmla="*/ 167703 h 1943829"/>
              <a:gd name="connsiteX2" fmla="*/ 2071829 w 2071829"/>
              <a:gd name="connsiteY2" fmla="*/ 179881 h 1943829"/>
              <a:gd name="connsiteX3" fmla="*/ 2071829 w 2071829"/>
              <a:gd name="connsiteY3" fmla="*/ 1943829 h 1943829"/>
              <a:gd name="connsiteX4" fmla="*/ 115698 w 2071829"/>
              <a:gd name="connsiteY4" fmla="*/ 1943829 h 1943829"/>
              <a:gd name="connsiteX5" fmla="*/ 109192 w 2071829"/>
              <a:gd name="connsiteY5" fmla="*/ 1930323 h 1943829"/>
              <a:gd name="connsiteX6" fmla="*/ 0 w 2071829"/>
              <a:gd name="connsiteY6" fmla="*/ 1389476 h 1943829"/>
              <a:gd name="connsiteX7" fmla="*/ 1389476 w 2071829"/>
              <a:gd name="connsiteY7" fmla="*/ 0 h 194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71829" h="1943829">
                <a:moveTo>
                  <a:pt x="1389476" y="0"/>
                </a:moveTo>
                <a:cubicBezTo>
                  <a:pt x="1629284" y="0"/>
                  <a:pt x="1854903" y="60751"/>
                  <a:pt x="2051783" y="167703"/>
                </a:cubicBezTo>
                <a:lnTo>
                  <a:pt x="2071829" y="179881"/>
                </a:lnTo>
                <a:lnTo>
                  <a:pt x="2071829" y="1943829"/>
                </a:lnTo>
                <a:lnTo>
                  <a:pt x="115698" y="1943829"/>
                </a:lnTo>
                <a:lnTo>
                  <a:pt x="109192" y="1930323"/>
                </a:lnTo>
                <a:cubicBezTo>
                  <a:pt x="38881" y="1764088"/>
                  <a:pt x="0" y="1581323"/>
                  <a:pt x="0" y="1389476"/>
                </a:cubicBezTo>
                <a:cubicBezTo>
                  <a:pt x="0" y="622090"/>
                  <a:pt x="622090" y="0"/>
                  <a:pt x="1389476" y="0"/>
                </a:cubicBezTo>
                <a:close/>
              </a:path>
            </a:pathLst>
          </a:cu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1" name="Picture 50" descr="http://www.japdeva.go.cr/images/japdeva_logo.png">
            <a:extLst>
              <a:ext uri="{FF2B5EF4-FFF2-40B4-BE49-F238E27FC236}">
                <a16:creationId xmlns:a16="http://schemas.microsoft.com/office/drawing/2014/main" xmlns="" id="{B9852225-5E32-4BC1-A94B-2DB18D54E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79705" y="175987"/>
            <a:ext cx="3203054" cy="79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Gráfico"/>
          <p:cNvGraphicFramePr/>
          <p:nvPr/>
        </p:nvGraphicFramePr>
        <p:xfrm>
          <a:off x="767408" y="1484784"/>
          <a:ext cx="7056784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7 Gráfico"/>
          <p:cNvGraphicFramePr/>
          <p:nvPr/>
        </p:nvGraphicFramePr>
        <p:xfrm>
          <a:off x="7160344" y="4031621"/>
          <a:ext cx="5031656" cy="282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8087544" y="3212976"/>
            <a:ext cx="4104456" cy="1008112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CR" dirty="0" smtClean="0">
                <a:solidFill>
                  <a:srgbClr val="0070C0"/>
                </a:solidFill>
              </a:rPr>
              <a:t>Estado de las Fichas </a:t>
            </a:r>
            <a:r>
              <a:rPr lang="es-CR" dirty="0">
                <a:solidFill>
                  <a:srgbClr val="0070C0"/>
                </a:solidFill>
              </a:rPr>
              <a:t>entregadas</a:t>
            </a:r>
          </a:p>
        </p:txBody>
      </p:sp>
    </p:spTree>
    <p:extLst>
      <p:ext uri="{BB962C8B-B14F-4D97-AF65-F5344CB8AC3E}">
        <p14:creationId xmlns:p14="http://schemas.microsoft.com/office/powerpoint/2010/main" xmlns="" val="232740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85E52-4DA8-4D4D-84D9-0736A8936BA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15480" y="1052736"/>
          <a:ext cx="7920880" cy="5544625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Calibri"/>
                        </a:rPr>
                        <a:t>Iniciativas, perfiles y fichas de proyectos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Agricultura orgánica y empoderamiento a la mujer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Fondo de Avales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Energía sostenible en comercios turísticos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Ferias Agroalimentarias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Museo de Limón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Atracaderos Caribe Sur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Plan alivio para el Caribe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Centro de acopio y transformación de productos pesqueros artesanales  (Mujeres Barra del Colorado)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Proyecto Trapiche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Titulación de Tierras (Barras)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Intervención del casco central Limón y cabeceras de cantón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Mejoramiento y acondicionamiento de la Terminal de Cruceros en el Puerto Hernán Garrón Salazar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Aeropuerto internacional de Limón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Campaña de promoción al Turismo en Limón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Ciclo vía (Limón - Puerto Viejo)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Capacitación a empresas turísticas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Puentes(Ruta 36)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Rehabilitación del sistema de drenaje y Mejoramiento de la superficie de ruedo. Camino 7-05-011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Embellecimiento del parque central (Guácimo)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Ciclo vía (Ruta 32 - Rio Jiménez)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Bulevar Comercial (Rio Jiménez)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Compra de Quebrador</a:t>
                      </a:r>
                      <a:endParaRPr lang="es-MX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Casa Joven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7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Control de inundaciones Canal Maxwell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839416" y="260648"/>
            <a:ext cx="11352584" cy="115212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R" dirty="0" smtClean="0">
                <a:solidFill>
                  <a:srgbClr val="0070C0"/>
                </a:solidFill>
              </a:rPr>
              <a:t>Iniciativas, perfiles y fichas de proyectos</a:t>
            </a:r>
            <a:endParaRPr lang="es-C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985E52-4DA8-4D4D-84D9-0736A8936BA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415480" y="922316"/>
          <a:ext cx="7920880" cy="4682957"/>
        </p:xfrm>
        <a:graphic>
          <a:graphicData uri="http://schemas.openxmlformats.org/drawingml/2006/table">
            <a:tbl>
              <a:tblPr/>
              <a:tblGrid>
                <a:gridCol w="7920880"/>
              </a:tblGrid>
              <a:tr h="388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Calibri"/>
                        </a:rPr>
                        <a:t>Iniciativas, perfiles y fichas de proyectos</a:t>
                      </a:r>
                      <a:endParaRPr lang="es-MX" sz="12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Implementación del Plan Regulador Costero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Embellecimiento urbano costero del cantón central de Limón 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Desarrollo </a:t>
                      </a:r>
                      <a:r>
                        <a:rPr lang="es-MX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Geo</a:t>
                      </a: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-Turístico Isla </a:t>
                      </a:r>
                      <a:r>
                        <a:rPr lang="es-MX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Quiribrí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Rehabilitación del sistema de drenaje y Mejoramiento de la superficie de ruedo. Camino. 7-05-037 y Camino 7-05-167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Rehabilitación del sistema de drenaje y Mejoramiento de la superficie de ruedo. Ruta Nacional 803 y camino 7-05-148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Rehabilitación del sistema de drenaje y Mejoramiento de la superficie de ruedo. Ruta Nacional 804 y camino 7-05-029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Rehabilitación del sistema de drenaje y Mejoramiento de la superficie de ruedo. Ruta Nacional 813 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Alfabetización Digital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Avenida </a:t>
                      </a:r>
                      <a:r>
                        <a:rPr lang="es-MX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Pococí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Muelle la Pavona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8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Parque de Desarrollo Humano de </a:t>
                      </a:r>
                      <a:r>
                        <a:rPr lang="es-MX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Cariari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Talento Humano 2.0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Ruta de Interconexión Milla 37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Puente Inter-Urbano EL MANGAL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Limón 4.0 – Desarrollo del Talento Humano para la </a:t>
                      </a:r>
                      <a:r>
                        <a:rPr lang="es-MX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Empleabilidad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Construcción de nueva estación del ferrocarril de Siquirres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Embellecimiento Parque Central de Siquirres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Construcción y equipamiento del Mercado Agrícola Artesanal de </a:t>
                      </a:r>
                      <a:r>
                        <a:rPr lang="es-MX" sz="12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Talamanca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Programa preventivo contra el suicidio</a:t>
                      </a:r>
                      <a:endParaRPr lang="es-MX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651" marR="36651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839416" y="260648"/>
            <a:ext cx="11352584" cy="1152128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R" dirty="0" smtClean="0">
                <a:solidFill>
                  <a:srgbClr val="0070C0"/>
                </a:solidFill>
              </a:rPr>
              <a:t>Iniciativas, perfiles y fichas de proyectos</a:t>
            </a:r>
            <a:endParaRPr lang="es-CR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oat is docked next to a body of water&#10;&#10;Description automatically generated">
            <a:extLst>
              <a:ext uri="{FF2B5EF4-FFF2-40B4-BE49-F238E27FC236}">
                <a16:creationId xmlns:a16="http://schemas.microsoft.com/office/drawing/2014/main" xmlns="" id="{1A40B583-662E-40C1-A132-4CBA840F74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42" b="16155"/>
          <a:stretch/>
        </p:blipFill>
        <p:spPr>
          <a:xfrm>
            <a:off x="0" y="-2008"/>
            <a:ext cx="12192000" cy="6860008"/>
          </a:xfrm>
          <a:prstGeom prst="rect">
            <a:avLst/>
          </a:prstGeom>
        </p:spPr>
      </p:pic>
      <p:sp>
        <p:nvSpPr>
          <p:cNvPr id="21" name="Freeform: Shape 13">
            <a:extLst>
              <a:ext uri="{FF2B5EF4-FFF2-40B4-BE49-F238E27FC236}">
                <a16:creationId xmlns:a16="http://schemas.microsoft.com/office/drawing/2014/main" xmlns="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15">
            <a:extLst>
              <a:ext uri="{FF2B5EF4-FFF2-40B4-BE49-F238E27FC236}">
                <a16:creationId xmlns:a16="http://schemas.microsoft.com/office/drawing/2014/main" xmlns="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A6B8663-053A-4611-BCD5-840C9BA96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1" y="1730473"/>
            <a:ext cx="4062642" cy="275408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  <a:t>¡Muchas gracias!</a:t>
            </a:r>
          </a:p>
          <a:p>
            <a:pPr marL="0" indent="0">
              <a:buNone/>
            </a:pPr>
            <a: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  <a:t>www.japdeva.go.cr</a:t>
            </a:r>
          </a:p>
          <a:p>
            <a:pPr marL="0" indent="0">
              <a:buNone/>
            </a:pPr>
            <a:endParaRPr lang="es-C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91E6D6-5F59-4548-B1EB-189640F13694}"/>
              </a:ext>
            </a:extLst>
          </p:cNvPr>
          <p:cNvSpPr/>
          <p:nvPr/>
        </p:nvSpPr>
        <p:spPr>
          <a:xfrm>
            <a:off x="3204619" y="1712974"/>
            <a:ext cx="22349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R" sz="32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Consultas.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3AB39D-DF7A-4BBE-AEAB-1BB68BE6A9F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1504" y="3137956"/>
            <a:ext cx="1142778" cy="134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767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JAPDEVA">
      <a:dk1>
        <a:srgbClr val="303441"/>
      </a:dk1>
      <a:lt1>
        <a:srgbClr val="FFFFFF"/>
      </a:lt1>
      <a:dk2>
        <a:srgbClr val="60616D"/>
      </a:dk2>
      <a:lt2>
        <a:srgbClr val="82838F"/>
      </a:lt2>
      <a:accent1>
        <a:srgbClr val="00AFDD"/>
      </a:accent1>
      <a:accent2>
        <a:srgbClr val="6BB644"/>
      </a:accent2>
      <a:accent3>
        <a:srgbClr val="C1C5CB"/>
      </a:accent3>
      <a:accent4>
        <a:srgbClr val="FFC000"/>
      </a:accent4>
      <a:accent5>
        <a:srgbClr val="B5D15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372</Words>
  <Application>Microsoft Office PowerPoint</Application>
  <PresentationFormat>Personalizado</PresentationFormat>
  <Paragraphs>69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Office Theme</vt:lpstr>
      <vt:lpstr>3_Office Theme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JAPDEVA Proceso de ordenamiento de tierras: Un reto histórico de gran importancia para fomentar  la calidad de vida, la dinamización económica y el desarrollo del Caribe.  </dc:title>
  <dc:creator>Andrea Centeno</dc:creator>
  <cp:lastModifiedBy>Nando</cp:lastModifiedBy>
  <cp:revision>10</cp:revision>
  <dcterms:created xsi:type="dcterms:W3CDTF">2019-07-22T02:29:33Z</dcterms:created>
  <dcterms:modified xsi:type="dcterms:W3CDTF">2020-08-28T18:14:06Z</dcterms:modified>
</cp:coreProperties>
</file>